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2" d="100"/>
          <a:sy n="92" d="100"/>
        </p:scale>
        <p:origin x="-342"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A67091E5-A172-48B0-BA69-05970E54B056}" type="datetimeFigureOut">
              <a:rPr kumimoji="1" lang="ja-JP" altLang="en-US" smtClean="0"/>
              <a:pPr/>
              <a:t>2015/1/7</a:t>
            </a:fld>
            <a:endParaRPr kumimoji="1" lang="ja-JP" altLang="en-US"/>
          </a:p>
        </p:txBody>
      </p:sp>
      <p:sp>
        <p:nvSpPr>
          <p:cNvPr id="4" name="スライド イメージ プレースホルダー 3"/>
          <p:cNvSpPr>
            <a:spLocks noGrp="1" noRot="1" noChangeAspect="1"/>
          </p:cNvSpPr>
          <p:nvPr>
            <p:ph type="sldImg" idx="2"/>
          </p:nvPr>
        </p:nvSpPr>
        <p:spPr>
          <a:xfrm>
            <a:off x="2032000" y="746125"/>
            <a:ext cx="2794000"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E637A402-41DE-4587-958E-6BDF01FBD0CB}" type="slidenum">
              <a:rPr kumimoji="1" lang="ja-JP" altLang="en-US" smtClean="0"/>
              <a:pPr/>
              <a:t>‹#›</a:t>
            </a:fld>
            <a:endParaRPr kumimoji="1" lang="ja-JP" altLang="en-US"/>
          </a:p>
        </p:txBody>
      </p:sp>
    </p:spTree>
    <p:extLst>
      <p:ext uri="{BB962C8B-B14F-4D97-AF65-F5344CB8AC3E}">
        <p14:creationId xmlns:p14="http://schemas.microsoft.com/office/powerpoint/2010/main" val="34950044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5E2A930-2B61-4D27-93F8-28FB36CE4B8F}" type="datetimeFigureOut">
              <a:rPr kumimoji="1" lang="ja-JP" altLang="en-US" smtClean="0"/>
              <a:pPr/>
              <a:t>2015/1/7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4A66A23-4125-435E-B13A-4197EA7910F1}" type="slidenum">
              <a:rPr kumimoji="1" lang="ja-JP" altLang="en-US" smtClean="0"/>
              <a:pPr/>
              <a:t>‹#›</a:t>
            </a:fld>
            <a:endParaRPr kumimoji="1" lang="ja-JP" altLang="en-US"/>
          </a:p>
        </p:txBody>
      </p:sp>
    </p:spTree>
    <p:extLst>
      <p:ext uri="{BB962C8B-B14F-4D97-AF65-F5344CB8AC3E}">
        <p14:creationId xmlns:p14="http://schemas.microsoft.com/office/powerpoint/2010/main" val="2894992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E2A930-2B61-4D27-93F8-28FB36CE4B8F}" type="datetimeFigureOut">
              <a:rPr kumimoji="1" lang="ja-JP" altLang="en-US" smtClean="0"/>
              <a:pPr/>
              <a:t>2015/1/7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4A66A23-4125-435E-B13A-4197EA7910F1}" type="slidenum">
              <a:rPr kumimoji="1" lang="ja-JP" altLang="en-US" smtClean="0"/>
              <a:pPr/>
              <a:t>‹#›</a:t>
            </a:fld>
            <a:endParaRPr kumimoji="1" lang="ja-JP" altLang="en-US"/>
          </a:p>
        </p:txBody>
      </p:sp>
    </p:spTree>
    <p:extLst>
      <p:ext uri="{BB962C8B-B14F-4D97-AF65-F5344CB8AC3E}">
        <p14:creationId xmlns:p14="http://schemas.microsoft.com/office/powerpoint/2010/main" val="14526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E2A930-2B61-4D27-93F8-28FB36CE4B8F}" type="datetimeFigureOut">
              <a:rPr kumimoji="1" lang="ja-JP" altLang="en-US" smtClean="0"/>
              <a:pPr/>
              <a:t>2015/1/7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4A66A23-4125-435E-B13A-4197EA7910F1}" type="slidenum">
              <a:rPr kumimoji="1" lang="ja-JP" altLang="en-US" smtClean="0"/>
              <a:pPr/>
              <a:t>‹#›</a:t>
            </a:fld>
            <a:endParaRPr kumimoji="1" lang="ja-JP" altLang="en-US"/>
          </a:p>
        </p:txBody>
      </p:sp>
    </p:spTree>
    <p:extLst>
      <p:ext uri="{BB962C8B-B14F-4D97-AF65-F5344CB8AC3E}">
        <p14:creationId xmlns:p14="http://schemas.microsoft.com/office/powerpoint/2010/main" val="96518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E2A930-2B61-4D27-93F8-28FB36CE4B8F}" type="datetimeFigureOut">
              <a:rPr kumimoji="1" lang="ja-JP" altLang="en-US" smtClean="0"/>
              <a:pPr/>
              <a:t>2015/1/7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4A66A23-4125-435E-B13A-4197EA7910F1}" type="slidenum">
              <a:rPr kumimoji="1" lang="ja-JP" altLang="en-US" smtClean="0"/>
              <a:pPr/>
              <a:t>‹#›</a:t>
            </a:fld>
            <a:endParaRPr kumimoji="1" lang="ja-JP" altLang="en-US"/>
          </a:p>
        </p:txBody>
      </p:sp>
    </p:spTree>
    <p:extLst>
      <p:ext uri="{BB962C8B-B14F-4D97-AF65-F5344CB8AC3E}">
        <p14:creationId xmlns:p14="http://schemas.microsoft.com/office/powerpoint/2010/main" val="931478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5E2A930-2B61-4D27-93F8-28FB36CE4B8F}" type="datetimeFigureOut">
              <a:rPr kumimoji="1" lang="ja-JP" altLang="en-US" smtClean="0"/>
              <a:pPr/>
              <a:t>2015/1/7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4A66A23-4125-435E-B13A-4197EA7910F1}" type="slidenum">
              <a:rPr kumimoji="1" lang="ja-JP" altLang="en-US" smtClean="0"/>
              <a:pPr/>
              <a:t>‹#›</a:t>
            </a:fld>
            <a:endParaRPr kumimoji="1" lang="ja-JP" altLang="en-US"/>
          </a:p>
        </p:txBody>
      </p:sp>
    </p:spTree>
    <p:extLst>
      <p:ext uri="{BB962C8B-B14F-4D97-AF65-F5344CB8AC3E}">
        <p14:creationId xmlns:p14="http://schemas.microsoft.com/office/powerpoint/2010/main" val="27196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5E2A930-2B61-4D27-93F8-28FB36CE4B8F}" type="datetimeFigureOut">
              <a:rPr kumimoji="1" lang="ja-JP" altLang="en-US" smtClean="0"/>
              <a:pPr/>
              <a:t>2015/1/7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4A66A23-4125-435E-B13A-4197EA7910F1}" type="slidenum">
              <a:rPr kumimoji="1" lang="ja-JP" altLang="en-US" smtClean="0"/>
              <a:pPr/>
              <a:t>‹#›</a:t>
            </a:fld>
            <a:endParaRPr kumimoji="1" lang="ja-JP" altLang="en-US"/>
          </a:p>
        </p:txBody>
      </p:sp>
    </p:spTree>
    <p:extLst>
      <p:ext uri="{BB962C8B-B14F-4D97-AF65-F5344CB8AC3E}">
        <p14:creationId xmlns:p14="http://schemas.microsoft.com/office/powerpoint/2010/main" val="1119937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5E2A930-2B61-4D27-93F8-28FB36CE4B8F}" type="datetimeFigureOut">
              <a:rPr kumimoji="1" lang="ja-JP" altLang="en-US" smtClean="0"/>
              <a:pPr/>
              <a:t>2015/1/7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4A66A23-4125-435E-B13A-4197EA7910F1}" type="slidenum">
              <a:rPr kumimoji="1" lang="ja-JP" altLang="en-US" smtClean="0"/>
              <a:pPr/>
              <a:t>‹#›</a:t>
            </a:fld>
            <a:endParaRPr kumimoji="1" lang="ja-JP" altLang="en-US"/>
          </a:p>
        </p:txBody>
      </p:sp>
    </p:spTree>
    <p:extLst>
      <p:ext uri="{BB962C8B-B14F-4D97-AF65-F5344CB8AC3E}">
        <p14:creationId xmlns:p14="http://schemas.microsoft.com/office/powerpoint/2010/main" val="1101463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5E2A930-2B61-4D27-93F8-28FB36CE4B8F}" type="datetimeFigureOut">
              <a:rPr kumimoji="1" lang="ja-JP" altLang="en-US" smtClean="0"/>
              <a:pPr/>
              <a:t>2015/1/7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4A66A23-4125-435E-B13A-4197EA7910F1}" type="slidenum">
              <a:rPr kumimoji="1" lang="ja-JP" altLang="en-US" smtClean="0"/>
              <a:pPr/>
              <a:t>‹#›</a:t>
            </a:fld>
            <a:endParaRPr kumimoji="1" lang="ja-JP" altLang="en-US"/>
          </a:p>
        </p:txBody>
      </p:sp>
    </p:spTree>
    <p:extLst>
      <p:ext uri="{BB962C8B-B14F-4D97-AF65-F5344CB8AC3E}">
        <p14:creationId xmlns:p14="http://schemas.microsoft.com/office/powerpoint/2010/main" val="326189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5E2A930-2B61-4D27-93F8-28FB36CE4B8F}" type="datetimeFigureOut">
              <a:rPr kumimoji="1" lang="ja-JP" altLang="en-US" smtClean="0"/>
              <a:pPr/>
              <a:t>2015/1/7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4A66A23-4125-435E-B13A-4197EA7910F1}" type="slidenum">
              <a:rPr kumimoji="1" lang="ja-JP" altLang="en-US" smtClean="0"/>
              <a:pPr/>
              <a:t>‹#›</a:t>
            </a:fld>
            <a:endParaRPr kumimoji="1" lang="ja-JP" altLang="en-US"/>
          </a:p>
        </p:txBody>
      </p:sp>
    </p:spTree>
    <p:extLst>
      <p:ext uri="{BB962C8B-B14F-4D97-AF65-F5344CB8AC3E}">
        <p14:creationId xmlns:p14="http://schemas.microsoft.com/office/powerpoint/2010/main" val="68950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5E2A930-2B61-4D27-93F8-28FB36CE4B8F}" type="datetimeFigureOut">
              <a:rPr kumimoji="1" lang="ja-JP" altLang="en-US" smtClean="0"/>
              <a:pPr/>
              <a:t>2015/1/7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4A66A23-4125-435E-B13A-4197EA7910F1}" type="slidenum">
              <a:rPr kumimoji="1" lang="ja-JP" altLang="en-US" smtClean="0"/>
              <a:pPr/>
              <a:t>‹#›</a:t>
            </a:fld>
            <a:endParaRPr kumimoji="1" lang="ja-JP" altLang="en-US"/>
          </a:p>
        </p:txBody>
      </p:sp>
    </p:spTree>
    <p:extLst>
      <p:ext uri="{BB962C8B-B14F-4D97-AF65-F5344CB8AC3E}">
        <p14:creationId xmlns:p14="http://schemas.microsoft.com/office/powerpoint/2010/main" val="2179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5E2A930-2B61-4D27-93F8-28FB36CE4B8F}" type="datetimeFigureOut">
              <a:rPr kumimoji="1" lang="ja-JP" altLang="en-US" smtClean="0"/>
              <a:pPr/>
              <a:t>2015/1/7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4A66A23-4125-435E-B13A-4197EA7910F1}" type="slidenum">
              <a:rPr kumimoji="1" lang="ja-JP" altLang="en-US" smtClean="0"/>
              <a:pPr/>
              <a:t>‹#›</a:t>
            </a:fld>
            <a:endParaRPr kumimoji="1" lang="ja-JP" altLang="en-US"/>
          </a:p>
        </p:txBody>
      </p:sp>
    </p:spTree>
    <p:extLst>
      <p:ext uri="{BB962C8B-B14F-4D97-AF65-F5344CB8AC3E}">
        <p14:creationId xmlns:p14="http://schemas.microsoft.com/office/powerpoint/2010/main" val="667507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5E2A930-2B61-4D27-93F8-28FB36CE4B8F}" type="datetimeFigureOut">
              <a:rPr kumimoji="1" lang="ja-JP" altLang="en-US" smtClean="0"/>
              <a:pPr/>
              <a:t>2015/1/7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4A66A23-4125-435E-B13A-4197EA7910F1}" type="slidenum">
              <a:rPr kumimoji="1" lang="ja-JP" altLang="en-US" smtClean="0"/>
              <a:pPr/>
              <a:t>‹#›</a:t>
            </a:fld>
            <a:endParaRPr kumimoji="1" lang="ja-JP" altLang="en-US"/>
          </a:p>
        </p:txBody>
      </p:sp>
    </p:spTree>
    <p:extLst>
      <p:ext uri="{BB962C8B-B14F-4D97-AF65-F5344CB8AC3E}">
        <p14:creationId xmlns:p14="http://schemas.microsoft.com/office/powerpoint/2010/main" val="1215346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rrowheads="1"/>
          </p:cNvSpPr>
          <p:nvPr/>
        </p:nvSpPr>
        <p:spPr bwMode="auto">
          <a:xfrm>
            <a:off x="401333" y="755576"/>
            <a:ext cx="5619955" cy="110799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a:extLst/>
        </p:spPr>
        <p:txBody>
          <a:bodyPr wrap="square">
            <a:spAutoFit/>
          </a:bodyP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pPr eaLnBrk="1" hangingPunct="1"/>
            <a:r>
              <a:rPr lang="en-US" altLang="ja-JP" i="1" dirty="0">
                <a:solidFill>
                  <a:schemeClr val="tx2"/>
                </a:solidFill>
                <a:ea typeface="ＭＳ Ｐゴシック" charset="-128"/>
              </a:rPr>
              <a:t>Technological Competency as Caring: Implications for </a:t>
            </a:r>
            <a:r>
              <a:rPr lang="en-US" altLang="ja-JP" i="1" dirty="0" smtClean="0">
                <a:solidFill>
                  <a:schemeClr val="tx2"/>
                </a:solidFill>
                <a:ea typeface="ＭＳ Ｐゴシック" charset="-128"/>
              </a:rPr>
              <a:t>Practice </a:t>
            </a:r>
            <a:r>
              <a:rPr lang="en-US" altLang="ja-JP" i="1">
                <a:solidFill>
                  <a:schemeClr val="tx2"/>
                </a:solidFill>
                <a:ea typeface="ＭＳ Ｐゴシック" charset="-128"/>
              </a:rPr>
              <a:t>in </a:t>
            </a:r>
            <a:r>
              <a:rPr lang="en-US" altLang="ja-JP" i="1" smtClean="0">
                <a:solidFill>
                  <a:schemeClr val="tx2"/>
                </a:solidFill>
                <a:ea typeface="ＭＳ Ｐゴシック" charset="-128"/>
              </a:rPr>
              <a:t>Nursing</a:t>
            </a:r>
            <a:endParaRPr lang="en-US" altLang="ja-JP" i="1" dirty="0" smtClean="0">
              <a:solidFill>
                <a:schemeClr val="tx2"/>
              </a:solidFill>
              <a:ea typeface="ＭＳ Ｐゴシック" charset="-128"/>
            </a:endParaRPr>
          </a:p>
          <a:p>
            <a:pPr eaLnBrk="1" hangingPunct="1"/>
            <a:r>
              <a:rPr lang="ja-JP" altLang="en-US" sz="1800" dirty="0" smtClean="0"/>
              <a:t>ケアリング</a:t>
            </a:r>
            <a:r>
              <a:rPr lang="ja-JP" altLang="en-US" sz="1800" dirty="0"/>
              <a:t>としての技術的</a:t>
            </a:r>
            <a:r>
              <a:rPr lang="ja-JP" altLang="en-US" sz="1800" dirty="0" smtClean="0"/>
              <a:t>能力：看護において重要なこと</a:t>
            </a:r>
            <a:endParaRPr lang="en-US" altLang="ja-JP" dirty="0">
              <a:solidFill>
                <a:schemeClr val="tx2"/>
              </a:solidFill>
              <a:ea typeface="ＭＳ Ｐゴシック" charset="-128"/>
            </a:endParaRPr>
          </a:p>
        </p:txBody>
      </p:sp>
      <p:pic>
        <p:nvPicPr>
          <p:cNvPr id="5" name="Picture 8" descr="Locsin_Rozzano_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15225" y="1926311"/>
            <a:ext cx="1314668" cy="166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9"/>
          <p:cNvSpPr>
            <a:spLocks noChangeArrowheads="1"/>
          </p:cNvSpPr>
          <p:nvPr/>
        </p:nvSpPr>
        <p:spPr bwMode="auto">
          <a:xfrm>
            <a:off x="188640" y="3635896"/>
            <a:ext cx="666936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pPr eaLnBrk="1" hangingPunct="1"/>
            <a:r>
              <a:rPr lang="ja-JP" altLang="en-US" sz="1600" dirty="0" smtClean="0">
                <a:ea typeface="ＭＳ Ｐゴシック" charset="-128"/>
              </a:rPr>
              <a:t>日時</a:t>
            </a:r>
            <a:r>
              <a:rPr lang="ja-JP" altLang="en-US" sz="1600" dirty="0">
                <a:ea typeface="ＭＳ Ｐゴシック" charset="-128"/>
              </a:rPr>
              <a:t>：平成</a:t>
            </a:r>
            <a:r>
              <a:rPr lang="en-US" altLang="ja-JP" sz="1600" dirty="0" smtClean="0">
                <a:ea typeface="ＭＳ Ｐゴシック" charset="-128"/>
              </a:rPr>
              <a:t>27</a:t>
            </a:r>
            <a:r>
              <a:rPr lang="ja-JP" altLang="en-US" sz="1600" dirty="0" smtClean="0">
                <a:ea typeface="ＭＳ Ｐゴシック" charset="-128"/>
              </a:rPr>
              <a:t>年</a:t>
            </a:r>
            <a:r>
              <a:rPr lang="en-US" altLang="ja-JP" sz="1600" dirty="0" smtClean="0">
                <a:ea typeface="ＭＳ Ｐゴシック" charset="-128"/>
              </a:rPr>
              <a:t>1</a:t>
            </a:r>
            <a:r>
              <a:rPr lang="ja-JP" altLang="en-US" sz="1600" dirty="0" smtClean="0">
                <a:ea typeface="ＭＳ Ｐゴシック" charset="-128"/>
              </a:rPr>
              <a:t>月</a:t>
            </a:r>
            <a:r>
              <a:rPr lang="en-US" altLang="ja-JP" sz="1600" dirty="0" smtClean="0">
                <a:ea typeface="ＭＳ Ｐゴシック" charset="-128"/>
              </a:rPr>
              <a:t>21</a:t>
            </a:r>
            <a:r>
              <a:rPr lang="ja-JP" altLang="en-US" sz="1600" dirty="0" smtClean="0">
                <a:ea typeface="ＭＳ Ｐゴシック" charset="-128"/>
              </a:rPr>
              <a:t>日</a:t>
            </a:r>
            <a:r>
              <a:rPr lang="en-US" altLang="ja-JP" sz="1600" dirty="0" smtClean="0">
                <a:ea typeface="ＭＳ Ｐゴシック" charset="-128"/>
              </a:rPr>
              <a:t>(</a:t>
            </a:r>
            <a:r>
              <a:rPr lang="ja-JP" altLang="en-US" sz="1600" dirty="0">
                <a:ea typeface="ＭＳ Ｐゴシック" charset="-128"/>
              </a:rPr>
              <a:t>水</a:t>
            </a:r>
            <a:r>
              <a:rPr lang="en-US" altLang="ja-JP" sz="1600" dirty="0" smtClean="0">
                <a:ea typeface="ＭＳ Ｐゴシック" charset="-128"/>
              </a:rPr>
              <a:t>) 18:30-20:00</a:t>
            </a:r>
            <a:endParaRPr lang="en-US" altLang="ja-JP" sz="1600" dirty="0">
              <a:ea typeface="ＭＳ Ｐゴシック" charset="-128"/>
            </a:endParaRPr>
          </a:p>
          <a:p>
            <a:pPr eaLnBrk="1" hangingPunct="1"/>
            <a:r>
              <a:rPr lang="ja-JP" altLang="en-US" sz="1600" dirty="0">
                <a:ea typeface="ＭＳ Ｐゴシック" charset="-128"/>
              </a:rPr>
              <a:t>場所</a:t>
            </a:r>
            <a:r>
              <a:rPr lang="ja-JP" altLang="en-US" sz="1600" dirty="0" smtClean="0">
                <a:ea typeface="ＭＳ Ｐゴシック" charset="-128"/>
              </a:rPr>
              <a:t>：藤井節郎記念ホール（藤井節郎記念医科学センター１階）</a:t>
            </a:r>
            <a:endParaRPr lang="ja-JP" altLang="en-US" sz="1600" dirty="0">
              <a:ea typeface="ＭＳ Ｐゴシック" charset="-128"/>
            </a:endParaRPr>
          </a:p>
          <a:p>
            <a:pPr eaLnBrk="1" hangingPunct="1"/>
            <a:r>
              <a:rPr lang="ja-JP" altLang="en-US" sz="1600" dirty="0">
                <a:ea typeface="ＭＳ Ｐゴシック" charset="-128"/>
              </a:rPr>
              <a:t>講師</a:t>
            </a:r>
            <a:r>
              <a:rPr lang="ja-JP" altLang="en-US" sz="1600" dirty="0" smtClean="0">
                <a:ea typeface="ＭＳ Ｐゴシック" charset="-128"/>
              </a:rPr>
              <a:t>：ロザーノ・ロクシン 先生　（</a:t>
            </a:r>
            <a:r>
              <a:rPr lang="en-US" altLang="ja-JP" sz="1600" dirty="0">
                <a:latin typeface="Lucida Sans Unicode" pitchFamily="34" charset="0"/>
                <a:ea typeface="ＭＳ Ｐゴシック" charset="-128"/>
              </a:rPr>
              <a:t> </a:t>
            </a:r>
            <a:r>
              <a:rPr lang="en-US" altLang="ja-JP" sz="1600" dirty="0" err="1">
                <a:latin typeface="Lucida Sans Unicode" pitchFamily="34" charset="0"/>
                <a:ea typeface="ＭＳ Ｐゴシック" charset="-128"/>
              </a:rPr>
              <a:t>Rozzano</a:t>
            </a:r>
            <a:r>
              <a:rPr lang="en-US" altLang="ja-JP" sz="1600" dirty="0">
                <a:latin typeface="Lucida Sans Unicode" pitchFamily="34" charset="0"/>
                <a:ea typeface="ＭＳ Ｐゴシック" charset="-128"/>
              </a:rPr>
              <a:t> C. </a:t>
            </a:r>
            <a:r>
              <a:rPr lang="en-US" altLang="ja-JP" sz="1600" dirty="0" err="1">
                <a:latin typeface="Lucida Sans Unicode" pitchFamily="34" charset="0"/>
                <a:ea typeface="ＭＳ Ｐゴシック" charset="-128"/>
              </a:rPr>
              <a:t>Locsin</a:t>
            </a:r>
            <a:r>
              <a:rPr lang="en-US" altLang="ja-JP" sz="1600" dirty="0">
                <a:latin typeface="Lucida Sans Unicode" pitchFamily="34" charset="0"/>
                <a:ea typeface="ＭＳ Ｐゴシック" charset="-128"/>
              </a:rPr>
              <a:t>, RN; PhD, </a:t>
            </a:r>
            <a:r>
              <a:rPr lang="en-US" altLang="ja-JP" sz="1600" dirty="0" smtClean="0">
                <a:latin typeface="Lucida Sans Unicode" pitchFamily="34" charset="0"/>
                <a:ea typeface="ＭＳ Ｐゴシック" charset="-128"/>
              </a:rPr>
              <a:t>FAAN</a:t>
            </a:r>
            <a:r>
              <a:rPr lang="ja-JP" altLang="en-US" sz="1600" dirty="0" smtClean="0">
                <a:latin typeface="Lucida Sans Unicode" pitchFamily="34" charset="0"/>
                <a:ea typeface="ＭＳ Ｐゴシック" charset="-128"/>
              </a:rPr>
              <a:t>）</a:t>
            </a:r>
            <a:endParaRPr lang="ja-JP" altLang="en-US" sz="1600" dirty="0">
              <a:ea typeface="ＭＳ Ｐゴシック" charset="-128"/>
            </a:endParaRPr>
          </a:p>
          <a:p>
            <a:pPr eaLnBrk="1" hangingPunct="1"/>
            <a:r>
              <a:rPr lang="ja-JP" altLang="en-US" sz="1600" dirty="0">
                <a:ea typeface="ＭＳ Ｐゴシック" charset="-128"/>
              </a:rPr>
              <a:t> </a:t>
            </a:r>
            <a:r>
              <a:rPr lang="ja-JP" altLang="en-US" sz="1600" dirty="0" smtClean="0">
                <a:ea typeface="ＭＳ Ｐゴシック" charset="-128"/>
              </a:rPr>
              <a:t>　　　　（</a:t>
            </a:r>
            <a:r>
              <a:rPr lang="ja-JP" altLang="en-US" sz="1600" dirty="0">
                <a:ea typeface="ＭＳ Ｐゴシック" charset="-128"/>
              </a:rPr>
              <a:t>徳島大学大学院ヘルスバイオサイエンス研究部看護学講座教授）</a:t>
            </a:r>
          </a:p>
          <a:p>
            <a:pPr eaLnBrk="1" hangingPunct="1"/>
            <a:r>
              <a:rPr lang="ja-JP" altLang="en-US" sz="1600" dirty="0">
                <a:ea typeface="ＭＳ Ｐゴシック" charset="-128"/>
              </a:rPr>
              <a:t>対象：蔵本ｷｬﾝﾊﾟｽの学生、教職員、医療にかかわるすべての</a:t>
            </a:r>
            <a:r>
              <a:rPr lang="ja-JP" altLang="en-US" sz="1600" dirty="0" smtClean="0">
                <a:ea typeface="ＭＳ Ｐゴシック" charset="-128"/>
              </a:rPr>
              <a:t>方</a:t>
            </a:r>
            <a:endParaRPr lang="en-US" altLang="ja-JP" sz="1600" dirty="0" smtClean="0">
              <a:ea typeface="ＭＳ Ｐゴシック" charset="-128"/>
            </a:endParaRPr>
          </a:p>
          <a:p>
            <a:pPr eaLnBrk="1" hangingPunct="1"/>
            <a:r>
              <a:rPr lang="ja-JP" altLang="en-US" sz="1600" dirty="0">
                <a:ea typeface="ＭＳ Ｐゴシック" charset="-128"/>
              </a:rPr>
              <a:t>　</a:t>
            </a:r>
            <a:r>
              <a:rPr lang="ja-JP" altLang="en-US" sz="1600" dirty="0" smtClean="0">
                <a:ea typeface="ＭＳ Ｐゴシック" charset="-128"/>
              </a:rPr>
              <a:t>　　　学外からのご参加も歓迎します。</a:t>
            </a:r>
            <a:endParaRPr lang="en-US" altLang="ja-JP" sz="1600" dirty="0" smtClean="0">
              <a:ea typeface="ＭＳ Ｐゴシック" charset="-128"/>
            </a:endParaRPr>
          </a:p>
        </p:txBody>
      </p:sp>
      <p:sp>
        <p:nvSpPr>
          <p:cNvPr id="4" name="テキスト ボックス 3"/>
          <p:cNvSpPr txBox="1"/>
          <p:nvPr/>
        </p:nvSpPr>
        <p:spPr>
          <a:xfrm>
            <a:off x="210577" y="5378607"/>
            <a:ext cx="6552728" cy="1542730"/>
          </a:xfrm>
          <a:prstGeom prst="rect">
            <a:avLst/>
          </a:prstGeom>
          <a:noFill/>
        </p:spPr>
        <p:txBody>
          <a:bodyPr wrap="square" rtlCol="0">
            <a:spAutoFit/>
          </a:bodyPr>
          <a:lstStyle/>
          <a:p>
            <a:pPr>
              <a:spcBef>
                <a:spcPts val="600"/>
              </a:spcBef>
            </a:pPr>
            <a:r>
              <a:rPr lang="en-US" altLang="ja-JP" sz="1050" dirty="0" smtClean="0"/>
              <a:t>【</a:t>
            </a:r>
            <a:r>
              <a:rPr lang="ja-JP" altLang="en-US" sz="1050" dirty="0"/>
              <a:t>講演</a:t>
            </a:r>
            <a:r>
              <a:rPr lang="ja-JP" altLang="en-US" sz="1050" dirty="0" smtClean="0"/>
              <a:t>概要</a:t>
            </a:r>
            <a:r>
              <a:rPr lang="en-US" altLang="ja-JP" sz="1050" dirty="0" smtClean="0"/>
              <a:t>】</a:t>
            </a:r>
            <a:r>
              <a:rPr lang="ja-JP" altLang="en-US" sz="1050" dirty="0" smtClean="0"/>
              <a:t>　ロクシン先生の「看護におけるケアリング</a:t>
            </a:r>
            <a:r>
              <a:rPr lang="ja-JP" altLang="en-US" sz="1050" dirty="0"/>
              <a:t>としての技術的</a:t>
            </a:r>
            <a:r>
              <a:rPr lang="ja-JP" altLang="en-US" sz="1050" dirty="0" smtClean="0"/>
              <a:t>能力」は、テクノロジーとケアリングの概念を融合した新しい理論</a:t>
            </a:r>
            <a:r>
              <a:rPr lang="ja-JP" altLang="en-US" sz="1050" dirty="0"/>
              <a:t>です</a:t>
            </a:r>
            <a:r>
              <a:rPr lang="ja-JP" altLang="en-US" sz="1050" dirty="0" smtClean="0"/>
              <a:t>。現在の医療やケアは</a:t>
            </a:r>
            <a:r>
              <a:rPr lang="ja-JP" altLang="en-US" sz="1050" dirty="0"/>
              <a:t>テクノロジーの</a:t>
            </a:r>
            <a:r>
              <a:rPr lang="ja-JP" altLang="en-US" sz="1050" dirty="0" smtClean="0"/>
              <a:t>向上と密接に関係しています。この理論では、テクノロジーに頼っている医療者と、テクノロジーを用いてケアされる患者との関係について、高度に発展した医療環境の中で提供されるケアという現象</a:t>
            </a:r>
            <a:r>
              <a:rPr lang="ja-JP" altLang="en-US" sz="1050" dirty="0"/>
              <a:t>を人間的立場からとらえて</a:t>
            </a:r>
            <a:r>
              <a:rPr lang="ja-JP" altLang="en-US" sz="1050" dirty="0" smtClean="0"/>
              <a:t>います。人間対人間の「ケアリング」という現象を探求することは、患者やその家族、またケアを提供する看護師や医療者の間で「共有される経験の意味」を理解する</a:t>
            </a:r>
            <a:r>
              <a:rPr lang="ja-JP" altLang="en-US" sz="1050" dirty="0"/>
              <a:t>のに役立ちます</a:t>
            </a:r>
            <a:r>
              <a:rPr lang="ja-JP" altLang="en-US" sz="1050" dirty="0" smtClean="0"/>
              <a:t>。</a:t>
            </a:r>
            <a:r>
              <a:rPr lang="ja-JP" altLang="en-US" sz="1050" dirty="0"/>
              <a:t>　</a:t>
            </a:r>
            <a:r>
              <a:rPr lang="ja-JP" altLang="en-US" sz="1050" dirty="0" smtClean="0"/>
              <a:t>ケアリングの経験は患者や家族を病気の体験の中で人間と</a:t>
            </a:r>
            <a:r>
              <a:rPr lang="ja-JP" altLang="en-US" sz="1050" dirty="0"/>
              <a:t>して成長</a:t>
            </a:r>
            <a:r>
              <a:rPr lang="ja-JP" altLang="en-US" sz="1050" dirty="0" smtClean="0"/>
              <a:t>させるだけでなく、我々医療者も成長させます。</a:t>
            </a:r>
            <a:endParaRPr lang="en-US" altLang="ja-JP" sz="1050" dirty="0" smtClean="0"/>
          </a:p>
          <a:p>
            <a:pPr>
              <a:lnSpc>
                <a:spcPct val="150000"/>
              </a:lnSpc>
              <a:spcBef>
                <a:spcPts val="600"/>
              </a:spcBef>
            </a:pPr>
            <a:r>
              <a:rPr lang="ja-JP" altLang="en-US" sz="1050" dirty="0"/>
              <a:t>　</a:t>
            </a:r>
            <a:r>
              <a:rPr lang="ja-JP" altLang="en-US" sz="1050" dirty="0" smtClean="0"/>
              <a:t>この講演には通訳がつきます。徳島</a:t>
            </a:r>
            <a:r>
              <a:rPr lang="ja-JP" altLang="en-US" sz="1050" dirty="0"/>
              <a:t>大学大学院ヘルスバイオサイエンス研究部看護学講座教授　谷岡</a:t>
            </a:r>
            <a:r>
              <a:rPr lang="ja-JP" altLang="en-US" sz="1050" dirty="0" smtClean="0"/>
              <a:t>哲也</a:t>
            </a:r>
            <a:endParaRPr kumimoji="1" lang="ja-JP" altLang="en-US" sz="1200" dirty="0"/>
          </a:p>
        </p:txBody>
      </p:sp>
      <p:sp>
        <p:nvSpPr>
          <p:cNvPr id="7" name="正方形/長方形 6"/>
          <p:cNvSpPr/>
          <p:nvPr/>
        </p:nvSpPr>
        <p:spPr>
          <a:xfrm>
            <a:off x="445861" y="340051"/>
            <a:ext cx="6223499" cy="369332"/>
          </a:xfrm>
          <a:prstGeom prst="rect">
            <a:avLst/>
          </a:prstGeom>
          <a:solidFill>
            <a:srgbClr val="00B0F0"/>
          </a:solidFill>
        </p:spPr>
        <p:txBody>
          <a:bodyPr wrap="square">
            <a:spAutoFit/>
          </a:bodyPr>
          <a:lstStyle/>
          <a:p>
            <a:r>
              <a:rPr lang="ja-JP" altLang="en-US" dirty="0" smtClean="0">
                <a:solidFill>
                  <a:srgbClr val="FF0000"/>
                </a:solidFill>
                <a:ea typeface="ＭＳ Ｐゴシック" charset="-128"/>
              </a:rPr>
              <a:t>　　　　　　　　　　　　　</a:t>
            </a:r>
            <a:r>
              <a:rPr lang="zh-TW" altLang="en-US" dirty="0" smtClean="0">
                <a:ea typeface="ＭＳ Ｐゴシック" charset="-128"/>
              </a:rPr>
              <a:t>特別講演会</a:t>
            </a:r>
            <a:r>
              <a:rPr lang="ja-JP" altLang="en-US" dirty="0" smtClean="0">
                <a:solidFill>
                  <a:srgbClr val="FF0000"/>
                </a:solidFill>
                <a:ea typeface="ＭＳ Ｐゴシック" charset="-128"/>
              </a:rPr>
              <a:t>　　　　　　　　　　　　</a:t>
            </a:r>
            <a:endParaRPr lang="en-US" altLang="ja-JP" dirty="0">
              <a:solidFill>
                <a:srgbClr val="FF0000"/>
              </a:solidFill>
              <a:ea typeface="ＭＳ Ｐゴシック" charset="-128"/>
            </a:endParaRPr>
          </a:p>
        </p:txBody>
      </p:sp>
      <p:pic>
        <p:nvPicPr>
          <p:cNvPr id="8" name="図 7"/>
          <p:cNvPicPr>
            <a:picLocks noChangeAspect="1"/>
          </p:cNvPicPr>
          <p:nvPr/>
        </p:nvPicPr>
        <p:blipFill>
          <a:blip r:embed="rId3" cstate="print"/>
          <a:stretch>
            <a:fillRect/>
          </a:stretch>
        </p:blipFill>
        <p:spPr>
          <a:xfrm>
            <a:off x="5811588" y="318947"/>
            <a:ext cx="857772" cy="966695"/>
          </a:xfrm>
          <a:prstGeom prst="rect">
            <a:avLst/>
          </a:prstGeom>
        </p:spPr>
      </p:pic>
      <p:sp>
        <p:nvSpPr>
          <p:cNvPr id="9" name="正方形/長方形 8"/>
          <p:cNvSpPr/>
          <p:nvPr/>
        </p:nvSpPr>
        <p:spPr>
          <a:xfrm>
            <a:off x="324137" y="1907704"/>
            <a:ext cx="4662334" cy="1700466"/>
          </a:xfrm>
          <a:prstGeom prst="rect">
            <a:avLst/>
          </a:prstGeom>
        </p:spPr>
        <p:txBody>
          <a:bodyPr wrap="square">
            <a:spAutoFit/>
          </a:bodyPr>
          <a:lstStyle/>
          <a:p>
            <a:pPr>
              <a:spcBef>
                <a:spcPts val="600"/>
              </a:spcBef>
            </a:pPr>
            <a:r>
              <a:rPr lang="ja-JP" altLang="en-US" sz="1050" dirty="0">
                <a:latin typeface="+mn-ea"/>
              </a:rPr>
              <a:t>ロクシン先生は蔵本地区初めての外国人教授です。</a:t>
            </a:r>
          </a:p>
          <a:p>
            <a:pPr>
              <a:spcBef>
                <a:spcPts val="600"/>
              </a:spcBef>
            </a:pPr>
            <a:r>
              <a:rPr lang="en-US" altLang="ja-JP" sz="1050" dirty="0">
                <a:latin typeface="+mn-ea"/>
              </a:rPr>
              <a:t>1976</a:t>
            </a:r>
            <a:r>
              <a:rPr lang="ja-JP" altLang="en-US" sz="1050" dirty="0">
                <a:latin typeface="+mn-ea"/>
              </a:rPr>
              <a:t>年フィリピン、シリマン大学看護学部卒、 </a:t>
            </a:r>
            <a:r>
              <a:rPr lang="en-US" altLang="ja-JP" sz="1050" dirty="0" smtClean="0">
                <a:latin typeface="+mn-ea"/>
              </a:rPr>
              <a:t>1978</a:t>
            </a:r>
            <a:r>
              <a:rPr lang="ja-JP" altLang="en-US" sz="1050" dirty="0" smtClean="0">
                <a:latin typeface="+mn-ea"/>
              </a:rPr>
              <a:t>年</a:t>
            </a:r>
            <a:r>
              <a:rPr lang="ja-JP" altLang="en-US" sz="1050" dirty="0">
                <a:latin typeface="+mn-ea"/>
              </a:rPr>
              <a:t>同大学大学院修士課程修了、</a:t>
            </a:r>
            <a:r>
              <a:rPr lang="en-US" altLang="ja-JP" sz="1050" dirty="0" smtClean="0">
                <a:latin typeface="+mn-ea"/>
              </a:rPr>
              <a:t>1988</a:t>
            </a:r>
            <a:r>
              <a:rPr lang="ja-JP" altLang="en-US" sz="1050" dirty="0" smtClean="0">
                <a:latin typeface="+mn-ea"/>
              </a:rPr>
              <a:t>年</a:t>
            </a:r>
            <a:r>
              <a:rPr lang="ja-JP" altLang="en-US" sz="1050" dirty="0">
                <a:latin typeface="+mn-ea"/>
              </a:rPr>
              <a:t>フィリピン、フィリピン大学大学院博士課程修了（看護学博士）、アメリカの病院での看護師としての勤務の後、 </a:t>
            </a:r>
            <a:r>
              <a:rPr lang="en-US" altLang="ja-JP" sz="1050" dirty="0" smtClean="0">
                <a:latin typeface="+mn-ea"/>
              </a:rPr>
              <a:t>1991</a:t>
            </a:r>
            <a:r>
              <a:rPr lang="ja-JP" altLang="en-US" sz="1050" dirty="0" smtClean="0">
                <a:latin typeface="+mn-ea"/>
              </a:rPr>
              <a:t>年</a:t>
            </a:r>
            <a:r>
              <a:rPr lang="ja-JP" altLang="en-US" sz="1050" dirty="0">
                <a:latin typeface="+mn-ea"/>
              </a:rPr>
              <a:t>アメリカ、フロリダアトランティック大学（</a:t>
            </a:r>
            <a:r>
              <a:rPr lang="en-US" altLang="ja-JP" sz="1050" dirty="0">
                <a:latin typeface="+mn-ea"/>
              </a:rPr>
              <a:t>FAU)</a:t>
            </a:r>
            <a:r>
              <a:rPr lang="ja-JP" altLang="en-US" sz="1050" dirty="0">
                <a:latin typeface="+mn-ea"/>
              </a:rPr>
              <a:t>看護学部准教授、同大学教授、</a:t>
            </a:r>
            <a:r>
              <a:rPr lang="en-US" altLang="ja-JP" sz="1050" dirty="0">
                <a:latin typeface="+mn-ea"/>
              </a:rPr>
              <a:t>FAU</a:t>
            </a:r>
            <a:r>
              <a:rPr lang="ja-JP" altLang="en-US" sz="1050" dirty="0">
                <a:latin typeface="+mn-ea"/>
              </a:rPr>
              <a:t>名誉教授。現在は徳島大学大学院ヘルスバイオサイエンス研究部看護学講座教授である。アメリカン・アカデミー・オブ・ナーシング・フェロー（</a:t>
            </a:r>
            <a:r>
              <a:rPr lang="en-US" altLang="ja-JP" sz="1050" dirty="0">
                <a:latin typeface="+mn-ea"/>
              </a:rPr>
              <a:t>FAAN</a:t>
            </a:r>
            <a:r>
              <a:rPr lang="ja-JP" altLang="en-US" sz="1050" dirty="0">
                <a:latin typeface="+mn-ea"/>
              </a:rPr>
              <a:t>）。</a:t>
            </a:r>
          </a:p>
          <a:p>
            <a:pPr>
              <a:spcBef>
                <a:spcPts val="600"/>
              </a:spcBef>
            </a:pPr>
            <a:r>
              <a:rPr lang="en-US" altLang="ja-JP" sz="1050" dirty="0">
                <a:latin typeface="+mn-ea"/>
              </a:rPr>
              <a:t>【</a:t>
            </a:r>
            <a:r>
              <a:rPr lang="ja-JP" altLang="en-US" sz="1050" dirty="0">
                <a:latin typeface="+mn-ea"/>
              </a:rPr>
              <a:t>代表的著書</a:t>
            </a:r>
            <a:r>
              <a:rPr lang="en-US" altLang="ja-JP" sz="1050" dirty="0">
                <a:latin typeface="+mn-ea"/>
              </a:rPr>
              <a:t>】</a:t>
            </a:r>
            <a:r>
              <a:rPr lang="en-US" altLang="ja-JP" sz="1050" dirty="0" err="1">
                <a:latin typeface="+mn-ea"/>
              </a:rPr>
              <a:t>Rozzano</a:t>
            </a:r>
            <a:r>
              <a:rPr lang="en-US" altLang="ja-JP" sz="1050" dirty="0">
                <a:latin typeface="+mn-ea"/>
              </a:rPr>
              <a:t> C. </a:t>
            </a:r>
            <a:r>
              <a:rPr lang="en-US" altLang="ja-JP" sz="1050" dirty="0" err="1">
                <a:latin typeface="+mn-ea"/>
              </a:rPr>
              <a:t>Locsin</a:t>
            </a:r>
            <a:r>
              <a:rPr lang="ja-JP" altLang="en-US" sz="1050" dirty="0">
                <a:latin typeface="+mn-ea"/>
              </a:rPr>
              <a:t>著：現代の看護におけるケアリングとしての技術力</a:t>
            </a:r>
            <a:r>
              <a:rPr lang="en-US" altLang="ja-JP" sz="1050" dirty="0">
                <a:latin typeface="+mn-ea"/>
              </a:rPr>
              <a:t>―</a:t>
            </a:r>
            <a:r>
              <a:rPr lang="ja-JP" altLang="en-US" sz="1050" dirty="0">
                <a:latin typeface="+mn-ea"/>
              </a:rPr>
              <a:t>実践のためのモデル 、谷岡 哲也ほか監訳、ふくろう</a:t>
            </a:r>
            <a:r>
              <a:rPr lang="ja-JP" altLang="en-US" sz="1050" dirty="0" smtClean="0">
                <a:latin typeface="+mn-ea"/>
              </a:rPr>
              <a:t>出版</a:t>
            </a:r>
            <a:endParaRPr lang="ja-JP" altLang="en-US" sz="1050" dirty="0">
              <a:latin typeface="+mn-ea"/>
            </a:endParaRPr>
          </a:p>
        </p:txBody>
      </p:sp>
      <p:sp>
        <p:nvSpPr>
          <p:cNvPr id="10" name="テキスト ボックス 9"/>
          <p:cNvSpPr txBox="1"/>
          <p:nvPr/>
        </p:nvSpPr>
        <p:spPr>
          <a:xfrm>
            <a:off x="173999" y="7524328"/>
            <a:ext cx="6552728" cy="1246495"/>
          </a:xfrm>
          <a:prstGeom prst="rect">
            <a:avLst/>
          </a:prstGeom>
          <a:noFill/>
        </p:spPr>
        <p:txBody>
          <a:bodyPr wrap="square" rtlCol="0">
            <a:spAutoFit/>
          </a:bodyPr>
          <a:lstStyle/>
          <a:p>
            <a:pPr>
              <a:spcBef>
                <a:spcPts val="600"/>
              </a:spcBef>
            </a:pPr>
            <a:r>
              <a:rPr lang="en-US" altLang="ja-JP" sz="1200" dirty="0"/>
              <a:t>【</a:t>
            </a:r>
            <a:r>
              <a:rPr kumimoji="1" lang="ja-JP" altLang="en-US" sz="1200" dirty="0" smtClean="0"/>
              <a:t>主催</a:t>
            </a:r>
            <a:r>
              <a:rPr kumimoji="1" lang="en-US" altLang="ja-JP" sz="1200" dirty="0" smtClean="0"/>
              <a:t>】</a:t>
            </a:r>
            <a:r>
              <a:rPr kumimoji="1" lang="ja-JP" altLang="en-US" sz="1200" dirty="0" smtClean="0"/>
              <a:t>徳島大学</a:t>
            </a:r>
            <a:r>
              <a:rPr lang="ja-JP" altLang="en-US" sz="1200" dirty="0" smtClean="0"/>
              <a:t>大学院</a:t>
            </a:r>
            <a:r>
              <a:rPr lang="en-US" altLang="ja-JP" sz="1200" dirty="0"/>
              <a:t>HBS</a:t>
            </a:r>
            <a:r>
              <a:rPr lang="ja-JP" altLang="en-US" sz="1200" dirty="0"/>
              <a:t>研究部保健科学部門・医学部保健学科</a:t>
            </a:r>
            <a:endParaRPr kumimoji="1" lang="en-US" altLang="ja-JP" sz="1200" dirty="0" smtClean="0"/>
          </a:p>
          <a:p>
            <a:pPr>
              <a:spcBef>
                <a:spcPts val="600"/>
              </a:spcBef>
            </a:pPr>
            <a:r>
              <a:rPr lang="en-US" altLang="ja-JP" sz="1200" dirty="0"/>
              <a:t>【</a:t>
            </a:r>
            <a:r>
              <a:rPr lang="ja-JP" altLang="en-US" sz="1200" dirty="0" smtClean="0"/>
              <a:t>共催</a:t>
            </a:r>
            <a:r>
              <a:rPr lang="en-US" altLang="ja-JP" sz="1200" dirty="0" smtClean="0"/>
              <a:t>】</a:t>
            </a:r>
            <a:r>
              <a:rPr lang="ja-JP" altLang="en-US" sz="1200" dirty="0" smtClean="0"/>
              <a:t>徳島大学大学院</a:t>
            </a:r>
            <a:r>
              <a:rPr lang="en-US" altLang="ja-JP" sz="1200" dirty="0"/>
              <a:t>HBS</a:t>
            </a:r>
            <a:r>
              <a:rPr lang="ja-JP" altLang="en-US" sz="1200" dirty="0"/>
              <a:t>研究部医療教育開発センター、徳島大学病院キャリア形成支援センター</a:t>
            </a:r>
            <a:r>
              <a:rPr lang="ja-JP" altLang="en-US" sz="1200" dirty="0" smtClean="0"/>
              <a:t>、</a:t>
            </a:r>
            <a:endParaRPr lang="en-US" altLang="ja-JP" sz="1200" dirty="0" smtClean="0"/>
          </a:p>
          <a:p>
            <a:r>
              <a:rPr lang="ja-JP" altLang="en-US" sz="1200" dirty="0" smtClean="0"/>
              <a:t>　　　　  徳島県</a:t>
            </a:r>
            <a:r>
              <a:rPr lang="ja-JP" altLang="en-US" sz="1200" dirty="0"/>
              <a:t>地域医療支援センター</a:t>
            </a:r>
            <a:endParaRPr lang="en-US" altLang="ja-JP" sz="1200" dirty="0" smtClean="0"/>
          </a:p>
          <a:p>
            <a:pPr>
              <a:spcBef>
                <a:spcPts val="600"/>
              </a:spcBef>
            </a:pPr>
            <a:r>
              <a:rPr lang="en-US" altLang="ja-JP" sz="1200" dirty="0"/>
              <a:t>【</a:t>
            </a:r>
            <a:r>
              <a:rPr lang="ja-JP" altLang="en-US" sz="1200" dirty="0"/>
              <a:t>お問い合わせ</a:t>
            </a:r>
            <a:r>
              <a:rPr lang="en-US" altLang="ja-JP" sz="1200" dirty="0"/>
              <a:t>/</a:t>
            </a:r>
            <a:r>
              <a:rPr lang="ja-JP" altLang="en-US" sz="1200" dirty="0"/>
              <a:t>お申込み</a:t>
            </a:r>
            <a:r>
              <a:rPr lang="en-US" altLang="ja-JP" sz="1200" dirty="0" smtClean="0"/>
              <a:t>】</a:t>
            </a:r>
          </a:p>
          <a:p>
            <a:pPr>
              <a:spcBef>
                <a:spcPts val="600"/>
              </a:spcBef>
            </a:pPr>
            <a:r>
              <a:rPr lang="ja-JP" altLang="en-US" sz="1200" dirty="0" smtClean="0">
                <a:solidFill>
                  <a:srgbClr val="FF0000"/>
                </a:solidFill>
              </a:rPr>
              <a:t>　　　     </a:t>
            </a:r>
            <a:r>
              <a:rPr lang="ja-JP" altLang="en-US" sz="1200" dirty="0" smtClean="0"/>
              <a:t>看護管理学分野　　谷岡哲也　 ＴＥＬ：</a:t>
            </a:r>
            <a:r>
              <a:rPr lang="ja-JP" altLang="en-US" sz="1200" dirty="0"/>
              <a:t>０８８－６３３－９０２１</a:t>
            </a:r>
            <a:endParaRPr kumimoji="1" lang="ja-JP" altLang="en-US" sz="1200" dirty="0"/>
          </a:p>
        </p:txBody>
      </p:sp>
      <p:sp>
        <p:nvSpPr>
          <p:cNvPr id="11" name="正方形/長方形 10"/>
          <p:cNvSpPr/>
          <p:nvPr/>
        </p:nvSpPr>
        <p:spPr>
          <a:xfrm>
            <a:off x="324137" y="6921337"/>
            <a:ext cx="6252452" cy="253916"/>
          </a:xfrm>
          <a:prstGeom prst="rect">
            <a:avLst/>
          </a:prstGeom>
        </p:spPr>
        <p:txBody>
          <a:bodyPr wrap="square">
            <a:spAutoFit/>
          </a:bodyPr>
          <a:lstStyle/>
          <a:p>
            <a:r>
              <a:rPr lang="ja-JP" altLang="en-US" sz="1050" dirty="0" smtClean="0"/>
              <a:t>この</a:t>
            </a:r>
            <a:r>
              <a:rPr lang="ja-JP" altLang="en-US" sz="1050" dirty="0"/>
              <a:t>講演会</a:t>
            </a:r>
            <a:r>
              <a:rPr lang="ja-JP" altLang="en-US" sz="1050" dirty="0" smtClean="0"/>
              <a:t>は、保健科学教育部「看護管理学演習」になります。</a:t>
            </a:r>
            <a:endParaRPr lang="en-US" altLang="ja-JP" sz="1050" dirty="0" smtClean="0"/>
          </a:p>
        </p:txBody>
      </p:sp>
    </p:spTree>
    <p:extLst>
      <p:ext uri="{BB962C8B-B14F-4D97-AF65-F5344CB8AC3E}">
        <p14:creationId xmlns:p14="http://schemas.microsoft.com/office/powerpoint/2010/main" val="396502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248</Words>
  <Application>Microsoft Office PowerPoint</Application>
  <PresentationFormat>画面に合わせる (4:3)</PresentationFormat>
  <Paragraphs>20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tanioka</dc:creator>
  <cp:lastModifiedBy>chiba miho</cp:lastModifiedBy>
  <cp:revision>57</cp:revision>
  <cp:lastPrinted>2015-01-07T04:40:17Z</cp:lastPrinted>
  <dcterms:created xsi:type="dcterms:W3CDTF">2013-09-26T01:23:37Z</dcterms:created>
  <dcterms:modified xsi:type="dcterms:W3CDTF">2015-01-07T07:38:26Z</dcterms:modified>
</cp:coreProperties>
</file>